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5" d="100"/>
          <a:sy n="85" d="100"/>
        </p:scale>
        <p:origin x="40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19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46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84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39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408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98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8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09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81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857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30.09.2024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19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>
            <a:extLst>
              <a:ext uri="{FF2B5EF4-FFF2-40B4-BE49-F238E27FC236}">
                <a16:creationId xmlns:a16="http://schemas.microsoft.com/office/drawing/2014/main" id="{C59CAF2A-8B5B-77EB-17C9-022596B3487B}"/>
              </a:ext>
            </a:extLst>
          </p:cNvPr>
          <p:cNvSpPr txBox="1">
            <a:spLocks/>
          </p:cNvSpPr>
          <p:nvPr/>
        </p:nvSpPr>
        <p:spPr>
          <a:xfrm>
            <a:off x="1343793" y="1719368"/>
            <a:ext cx="1309549" cy="5729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200" dirty="0">
                <a:latin typeface="Calibri"/>
                <a:cs typeface="Calibri Light"/>
              </a:rPr>
              <a:t>A.S.S.E.MI. – Azienda Sociale Sud Est Milano 1,16%</a:t>
            </a:r>
            <a:endParaRPr lang="de-DE" sz="1200" dirty="0">
              <a:latin typeface="Calibri"/>
              <a:cs typeface="Calibri Light"/>
            </a:endParaRP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3F2F227C-1B4E-1E7A-0B7C-47413F3B5E56}"/>
              </a:ext>
            </a:extLst>
          </p:cNvPr>
          <p:cNvSpPr txBox="1">
            <a:spLocks/>
          </p:cNvSpPr>
          <p:nvPr/>
        </p:nvSpPr>
        <p:spPr>
          <a:xfrm>
            <a:off x="1657908" y="1219035"/>
            <a:ext cx="1435054" cy="3488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200" b="1" dirty="0" err="1">
                <a:latin typeface="Calibri"/>
                <a:cs typeface="Calibri Light"/>
              </a:rPr>
              <a:t>Enti</a:t>
            </a:r>
            <a:r>
              <a:rPr lang="de-DE" sz="1200" b="1" dirty="0">
                <a:latin typeface="Calibri"/>
                <a:cs typeface="Calibri Light"/>
              </a:rPr>
              <a:t> pubblici </a:t>
            </a:r>
            <a:r>
              <a:rPr lang="de-DE" sz="1200" b="1" dirty="0" err="1">
                <a:latin typeface="Calibri"/>
                <a:cs typeface="Calibri Light"/>
              </a:rPr>
              <a:t>vigilati</a:t>
            </a:r>
            <a:endParaRPr lang="en-US" sz="1200" b="1" dirty="0">
              <a:latin typeface="Calibri"/>
              <a:cs typeface="Calibri Light"/>
            </a:endParaRP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0F05F5C5-6275-BA7D-FC95-4B1710689FAA}"/>
              </a:ext>
            </a:extLst>
          </p:cNvPr>
          <p:cNvSpPr txBox="1">
            <a:spLocks/>
          </p:cNvSpPr>
          <p:nvPr/>
        </p:nvSpPr>
        <p:spPr>
          <a:xfrm>
            <a:off x="5104684" y="1190287"/>
            <a:ext cx="1435054" cy="357798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200" b="1" dirty="0" err="1">
                <a:latin typeface="Calibri"/>
                <a:cs typeface="Calibri Light"/>
              </a:rPr>
              <a:t>Società</a:t>
            </a:r>
            <a:r>
              <a:rPr lang="de-DE" sz="1200" b="1" dirty="0">
                <a:latin typeface="Calibri"/>
                <a:cs typeface="Calibri Light"/>
              </a:rPr>
              <a:t> </a:t>
            </a:r>
            <a:r>
              <a:rPr lang="de-DE" sz="1200" b="1" dirty="0" err="1">
                <a:latin typeface="Calibri"/>
                <a:cs typeface="Calibri Light"/>
              </a:rPr>
              <a:t>partecipate</a:t>
            </a:r>
            <a:endParaRPr lang="de-DE" sz="1200" b="1" dirty="0">
              <a:latin typeface="Calibri"/>
              <a:cs typeface="Calibri Light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51C5BBA1-29DA-25B2-DF9C-EB21425D2CE0}"/>
              </a:ext>
            </a:extLst>
          </p:cNvPr>
          <p:cNvSpPr txBox="1">
            <a:spLocks/>
          </p:cNvSpPr>
          <p:nvPr/>
        </p:nvSpPr>
        <p:spPr>
          <a:xfrm>
            <a:off x="9255144" y="1188305"/>
            <a:ext cx="1560559" cy="47513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200" b="1" dirty="0" err="1">
                <a:latin typeface="Calibri"/>
                <a:cs typeface="Calibri Light"/>
              </a:rPr>
              <a:t>Enti</a:t>
            </a:r>
            <a:r>
              <a:rPr lang="de-DE" sz="1200" b="1" dirty="0">
                <a:latin typeface="Calibri"/>
                <a:cs typeface="Calibri Light"/>
              </a:rPr>
              <a:t> di </a:t>
            </a:r>
            <a:r>
              <a:rPr lang="de-DE" sz="1200" b="1" dirty="0" err="1">
                <a:latin typeface="Calibri"/>
                <a:cs typeface="Calibri Light"/>
              </a:rPr>
              <a:t>diritto</a:t>
            </a:r>
            <a:r>
              <a:rPr lang="de-DE" sz="1200" b="1" dirty="0">
                <a:latin typeface="Calibri"/>
                <a:cs typeface="Calibri Light"/>
              </a:rPr>
              <a:t> </a:t>
            </a:r>
            <a:r>
              <a:rPr lang="de-DE" sz="1200" b="1" dirty="0" err="1">
                <a:latin typeface="Calibri"/>
                <a:cs typeface="Calibri Light"/>
              </a:rPr>
              <a:t>privato</a:t>
            </a:r>
            <a:r>
              <a:rPr lang="de-DE" sz="1200" b="1" dirty="0">
                <a:latin typeface="Calibri"/>
                <a:cs typeface="Calibri Light"/>
              </a:rPr>
              <a:t> </a:t>
            </a:r>
            <a:r>
              <a:rPr lang="de-DE" sz="1200" b="1" dirty="0" err="1">
                <a:latin typeface="Calibri"/>
                <a:cs typeface="Calibri Light"/>
              </a:rPr>
              <a:t>controllati</a:t>
            </a:r>
            <a:endParaRPr lang="de-DE" sz="1200" b="1" dirty="0">
              <a:latin typeface="Calibri"/>
              <a:cs typeface="Calibri Light"/>
            </a:endParaRP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1669CE78-7709-1D45-6A51-C9A1FC1CF699}"/>
              </a:ext>
            </a:extLst>
          </p:cNvPr>
          <p:cNvSpPr txBox="1">
            <a:spLocks/>
          </p:cNvSpPr>
          <p:nvPr/>
        </p:nvSpPr>
        <p:spPr>
          <a:xfrm>
            <a:off x="1343793" y="2538241"/>
            <a:ext cx="1309549" cy="572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200" dirty="0" err="1">
                <a:latin typeface="Calibri"/>
                <a:cs typeface="Calibri Light"/>
              </a:rPr>
              <a:t>Afol</a:t>
            </a:r>
            <a:r>
              <a:rPr lang="de-DE" sz="1200" dirty="0">
                <a:latin typeface="Calibri"/>
                <a:cs typeface="Calibri Light"/>
              </a:rPr>
              <a:t> </a:t>
            </a:r>
            <a:r>
              <a:rPr lang="de-DE" sz="1200" dirty="0" err="1">
                <a:latin typeface="Calibri"/>
                <a:cs typeface="Calibri Light"/>
              </a:rPr>
              <a:t>Metropolitana</a:t>
            </a:r>
          </a:p>
          <a:p>
            <a:r>
              <a:rPr lang="de-DE" sz="1200" dirty="0">
                <a:latin typeface="Calibri"/>
                <a:cs typeface="Calibri Light"/>
              </a:rPr>
              <a:t>0,07 %</a:t>
            </a: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BDCC80FF-B512-ACA6-AB2C-B0852849C8A3}"/>
              </a:ext>
            </a:extLst>
          </p:cNvPr>
          <p:cNvSpPr txBox="1">
            <a:spLocks/>
          </p:cNvSpPr>
          <p:nvPr/>
        </p:nvSpPr>
        <p:spPr>
          <a:xfrm>
            <a:off x="4688202" y="1974216"/>
            <a:ext cx="1372301" cy="5729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200" dirty="0">
                <a:latin typeface="Calibri"/>
                <a:cs typeface="Calibri"/>
              </a:rPr>
              <a:t>Cap Holding </a:t>
            </a:r>
            <a:r>
              <a:rPr lang="de-DE" sz="1200" dirty="0" err="1">
                <a:latin typeface="Calibri"/>
                <a:cs typeface="Calibri"/>
              </a:rPr>
              <a:t>Spa</a:t>
            </a:r>
            <a:endParaRPr lang="de-DE" sz="1200" dirty="0" err="1">
              <a:ea typeface="+mj-lt"/>
              <a:cs typeface="+mj-lt"/>
            </a:endParaRPr>
          </a:p>
          <a:p>
            <a:r>
              <a:rPr lang="de-DE" sz="1200" dirty="0">
                <a:latin typeface="Calibri"/>
                <a:cs typeface="Calibri Light"/>
              </a:rPr>
              <a:t>0,47% %</a:t>
            </a:r>
            <a:endParaRPr lang="en-US" dirty="0">
              <a:cs typeface="Calibri Light"/>
            </a:endParaRPr>
          </a:p>
        </p:txBody>
      </p:sp>
      <p:sp>
        <p:nvSpPr>
          <p:cNvPr id="19" name="Titolo 1">
            <a:extLst>
              <a:ext uri="{FF2B5EF4-FFF2-40B4-BE49-F238E27FC236}">
                <a16:creationId xmlns:a16="http://schemas.microsoft.com/office/drawing/2014/main" id="{1174B3EB-93DE-7F7C-9226-DD9CFE30E740}"/>
              </a:ext>
            </a:extLst>
          </p:cNvPr>
          <p:cNvSpPr txBox="1">
            <a:spLocks/>
          </p:cNvSpPr>
          <p:nvPr/>
        </p:nvSpPr>
        <p:spPr>
          <a:xfrm>
            <a:off x="2991397" y="1979714"/>
            <a:ext cx="1372301" cy="5729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200" dirty="0">
                <a:latin typeface="Calibri"/>
                <a:cs typeface="Calibri"/>
              </a:rPr>
              <a:t>Cem Ambiente </a:t>
            </a:r>
            <a:r>
              <a:rPr lang="de-DE" sz="1200" dirty="0" err="1">
                <a:latin typeface="Calibri"/>
                <a:cs typeface="Calibri"/>
              </a:rPr>
              <a:t>Spa</a:t>
            </a:r>
            <a:endParaRPr lang="de-DE" sz="1200" dirty="0" err="1">
              <a:ea typeface="+mj-lt"/>
              <a:cs typeface="+mj-lt"/>
            </a:endParaRPr>
          </a:p>
          <a:p>
            <a:r>
              <a:rPr lang="de-DE" sz="1200" dirty="0">
                <a:latin typeface="Calibri"/>
                <a:cs typeface="Calibri Light"/>
              </a:rPr>
              <a:t>2,994 %</a:t>
            </a:r>
          </a:p>
        </p:txBody>
      </p:sp>
      <p:sp>
        <p:nvSpPr>
          <p:cNvPr id="24" name="Titolo 1">
            <a:extLst>
              <a:ext uri="{FF2B5EF4-FFF2-40B4-BE49-F238E27FC236}">
                <a16:creationId xmlns:a16="http://schemas.microsoft.com/office/drawing/2014/main" id="{E25F80BE-C517-ECA0-7085-F5304A725374}"/>
              </a:ext>
            </a:extLst>
          </p:cNvPr>
          <p:cNvSpPr txBox="1">
            <a:spLocks/>
          </p:cNvSpPr>
          <p:nvPr/>
        </p:nvSpPr>
        <p:spPr>
          <a:xfrm>
            <a:off x="4932012" y="2668808"/>
            <a:ext cx="1085432" cy="5729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200" dirty="0" err="1">
                <a:latin typeface="Calibri"/>
                <a:cs typeface="Calibri Light"/>
              </a:rPr>
              <a:t>Amiacque</a:t>
            </a:r>
            <a:r>
              <a:rPr lang="de-DE" sz="1200" dirty="0">
                <a:latin typeface="Calibri"/>
                <a:cs typeface="Calibri Light"/>
              </a:rPr>
              <a:t> </a:t>
            </a:r>
            <a:r>
              <a:rPr lang="de-DE" sz="1200" dirty="0" err="1">
                <a:latin typeface="Calibri"/>
                <a:cs typeface="Calibri Light"/>
              </a:rPr>
              <a:t>Srl</a:t>
            </a:r>
          </a:p>
          <a:p>
            <a:endParaRPr lang="de-DE" sz="600" dirty="0">
              <a:latin typeface="Calibri"/>
              <a:cs typeface="Calibri Light"/>
            </a:endParaRPr>
          </a:p>
        </p:txBody>
      </p:sp>
      <p:sp>
        <p:nvSpPr>
          <p:cNvPr id="28" name="Titolo 1">
            <a:extLst>
              <a:ext uri="{FF2B5EF4-FFF2-40B4-BE49-F238E27FC236}">
                <a16:creationId xmlns:a16="http://schemas.microsoft.com/office/drawing/2014/main" id="{2608EDD3-89D9-9F26-60C5-34E96D4FA6BA}"/>
              </a:ext>
            </a:extLst>
          </p:cNvPr>
          <p:cNvSpPr txBox="1">
            <a:spLocks/>
          </p:cNvSpPr>
          <p:nvPr/>
        </p:nvSpPr>
        <p:spPr>
          <a:xfrm>
            <a:off x="4955685" y="3394520"/>
            <a:ext cx="1085432" cy="5819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200" dirty="0">
                <a:latin typeface="Calibri"/>
                <a:cs typeface="Calibri Light"/>
              </a:rPr>
              <a:t>Pavia </a:t>
            </a:r>
            <a:r>
              <a:rPr lang="de-DE" sz="1200" dirty="0" err="1">
                <a:latin typeface="Calibri"/>
                <a:cs typeface="Calibri Light"/>
              </a:rPr>
              <a:t>Acque</a:t>
            </a:r>
            <a:r>
              <a:rPr lang="de-DE" sz="1200" dirty="0">
                <a:latin typeface="Calibri"/>
                <a:cs typeface="Calibri Light"/>
              </a:rPr>
              <a:t> </a:t>
            </a:r>
            <a:r>
              <a:rPr lang="de-DE" sz="1200" dirty="0" err="1">
                <a:latin typeface="Calibri"/>
                <a:cs typeface="Calibri Light"/>
              </a:rPr>
              <a:t>Srl</a:t>
            </a:r>
            <a:endParaRPr lang="de-DE" sz="1200" dirty="0">
              <a:latin typeface="Calibri"/>
              <a:cs typeface="Calibri Light"/>
            </a:endParaRPr>
          </a:p>
          <a:p>
            <a:endParaRPr lang="de-DE" sz="600" dirty="0">
              <a:latin typeface="Calibri"/>
              <a:cs typeface="Calibri Light"/>
            </a:endParaRPr>
          </a:p>
        </p:txBody>
      </p:sp>
      <p:sp>
        <p:nvSpPr>
          <p:cNvPr id="29" name="Titolo 1">
            <a:extLst>
              <a:ext uri="{FF2B5EF4-FFF2-40B4-BE49-F238E27FC236}">
                <a16:creationId xmlns:a16="http://schemas.microsoft.com/office/drawing/2014/main" id="{9236C32E-0526-4D27-0D3D-D0D75706C8AC}"/>
              </a:ext>
            </a:extLst>
          </p:cNvPr>
          <p:cNvSpPr txBox="1">
            <a:spLocks/>
          </p:cNvSpPr>
          <p:nvPr/>
        </p:nvSpPr>
        <p:spPr>
          <a:xfrm>
            <a:off x="4975071" y="4510164"/>
            <a:ext cx="1085432" cy="6272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200" dirty="0">
                <a:latin typeface="Calibri"/>
                <a:cs typeface="Calibri Light"/>
              </a:rPr>
              <a:t>Roca </a:t>
            </a:r>
            <a:r>
              <a:rPr lang="de-DE" sz="1200" dirty="0" err="1">
                <a:latin typeface="Calibri"/>
                <a:cs typeface="Calibri Light"/>
              </a:rPr>
              <a:t>Brivio</a:t>
            </a:r>
            <a:r>
              <a:rPr lang="de-DE" sz="1200" dirty="0">
                <a:latin typeface="Calibri"/>
                <a:cs typeface="Calibri Light"/>
              </a:rPr>
              <a:t> Sforza in </a:t>
            </a:r>
            <a:r>
              <a:rPr lang="de-DE" sz="1200" dirty="0" err="1">
                <a:latin typeface="Calibri"/>
                <a:cs typeface="Calibri Light"/>
              </a:rPr>
              <a:t>liquidazione</a:t>
            </a:r>
            <a:endParaRPr lang="de-DE" sz="1200" dirty="0">
              <a:latin typeface="Calibri"/>
              <a:cs typeface="Calibri Light"/>
            </a:endParaRPr>
          </a:p>
          <a:p>
            <a:endParaRPr lang="de-DE" sz="600" dirty="0">
              <a:latin typeface="Calibri"/>
              <a:cs typeface="Calibri Light"/>
            </a:endParaRPr>
          </a:p>
        </p:txBody>
      </p:sp>
      <p:sp>
        <p:nvSpPr>
          <p:cNvPr id="30" name="Titolo 1">
            <a:extLst>
              <a:ext uri="{FF2B5EF4-FFF2-40B4-BE49-F238E27FC236}">
                <a16:creationId xmlns:a16="http://schemas.microsoft.com/office/drawing/2014/main" id="{6139F41B-FE1D-1A5B-00BD-3CCA53B12367}"/>
              </a:ext>
            </a:extLst>
          </p:cNvPr>
          <p:cNvSpPr txBox="1">
            <a:spLocks/>
          </p:cNvSpPr>
          <p:nvPr/>
        </p:nvSpPr>
        <p:spPr>
          <a:xfrm>
            <a:off x="4853672" y="185384"/>
            <a:ext cx="1937077" cy="438483"/>
          </a:xfrm>
          <a:prstGeom prst="rect">
            <a:avLst/>
          </a:prstGeom>
          <a:ln w="12700">
            <a:solidFill>
              <a:srgbClr val="0070C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400" b="1" dirty="0">
                <a:latin typeface="Calibri"/>
                <a:cs typeface="Calibri Light"/>
              </a:rPr>
              <a:t>COMUNE DI TRIBIANO</a:t>
            </a:r>
            <a:endParaRPr lang="en-US" sz="1400" b="1" dirty="0"/>
          </a:p>
          <a:p>
            <a:endParaRPr lang="de-DE" sz="600" dirty="0">
              <a:latin typeface="Calibri"/>
              <a:cs typeface="Calibri Light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100FDDC-4F81-3BFC-5C0A-2193437C6F1C}"/>
              </a:ext>
            </a:extLst>
          </p:cNvPr>
          <p:cNvCxnSpPr/>
          <p:nvPr/>
        </p:nvCxnSpPr>
        <p:spPr>
          <a:xfrm flipV="1">
            <a:off x="2325779" y="990773"/>
            <a:ext cx="7709645" cy="8964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36D4D4E-F8E9-D69B-AD9D-935C50AF86C1}"/>
              </a:ext>
            </a:extLst>
          </p:cNvPr>
          <p:cNvCxnSpPr>
            <a:cxnSpLocks/>
            <a:stCxn id="30" idx="2"/>
          </p:cNvCxnSpPr>
          <p:nvPr/>
        </p:nvCxnSpPr>
        <p:spPr>
          <a:xfrm>
            <a:off x="5822211" y="623867"/>
            <a:ext cx="0" cy="387833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2D2FAF6-416F-D4AC-AACB-B733C349A7C1}"/>
              </a:ext>
            </a:extLst>
          </p:cNvPr>
          <p:cNvCxnSpPr>
            <a:cxnSpLocks/>
          </p:cNvCxnSpPr>
          <p:nvPr/>
        </p:nvCxnSpPr>
        <p:spPr>
          <a:xfrm>
            <a:off x="5822211" y="999735"/>
            <a:ext cx="2" cy="188259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A1DBAAD-CBB1-4CEA-3107-65E56BA3FD88}"/>
              </a:ext>
            </a:extLst>
          </p:cNvPr>
          <p:cNvCxnSpPr>
            <a:cxnSpLocks/>
          </p:cNvCxnSpPr>
          <p:nvPr/>
        </p:nvCxnSpPr>
        <p:spPr>
          <a:xfrm>
            <a:off x="2325781" y="990773"/>
            <a:ext cx="0" cy="239016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DB1F667-921D-B6F6-8FFA-62F6E16E9EC6}"/>
              </a:ext>
            </a:extLst>
          </p:cNvPr>
          <p:cNvCxnSpPr>
            <a:cxnSpLocks/>
          </p:cNvCxnSpPr>
          <p:nvPr/>
        </p:nvCxnSpPr>
        <p:spPr>
          <a:xfrm>
            <a:off x="10028138" y="990981"/>
            <a:ext cx="2" cy="188259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8BF9253-0D7E-D664-B491-AF3A162D65E8}"/>
              </a:ext>
            </a:extLst>
          </p:cNvPr>
          <p:cNvCxnSpPr>
            <a:cxnSpLocks/>
          </p:cNvCxnSpPr>
          <p:nvPr/>
        </p:nvCxnSpPr>
        <p:spPr>
          <a:xfrm flipH="1">
            <a:off x="1102098" y="1384487"/>
            <a:ext cx="555810" cy="8964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FD1272A-26F9-24D1-D639-97F5C89BA774}"/>
              </a:ext>
            </a:extLst>
          </p:cNvPr>
          <p:cNvCxnSpPr>
            <a:cxnSpLocks/>
          </p:cNvCxnSpPr>
          <p:nvPr/>
        </p:nvCxnSpPr>
        <p:spPr>
          <a:xfrm>
            <a:off x="1102098" y="1393451"/>
            <a:ext cx="6718" cy="234838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4F94153-6DCC-780F-D755-BD79BF8E8D1B}"/>
              </a:ext>
            </a:extLst>
          </p:cNvPr>
          <p:cNvCxnSpPr>
            <a:cxnSpLocks/>
          </p:cNvCxnSpPr>
          <p:nvPr/>
        </p:nvCxnSpPr>
        <p:spPr>
          <a:xfrm>
            <a:off x="5835458" y="1574100"/>
            <a:ext cx="2" cy="188259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CC472AB-1380-9428-6568-7ECA79AFA05C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1113481" y="2005842"/>
            <a:ext cx="230312" cy="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7C7285A-4907-B6A9-AA76-CB288211FB8A}"/>
              </a:ext>
            </a:extLst>
          </p:cNvPr>
          <p:cNvCxnSpPr>
            <a:cxnSpLocks/>
          </p:cNvCxnSpPr>
          <p:nvPr/>
        </p:nvCxnSpPr>
        <p:spPr>
          <a:xfrm flipH="1" flipV="1">
            <a:off x="3617697" y="1755173"/>
            <a:ext cx="2217761" cy="3416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1035B03-7A95-ED0F-6F3F-6A6CB59F6FF2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1102098" y="2824715"/>
            <a:ext cx="241695" cy="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8F7F859-1A33-83F2-B8DD-F48932C13ABF}"/>
              </a:ext>
            </a:extLst>
          </p:cNvPr>
          <p:cNvCxnSpPr>
            <a:cxnSpLocks/>
          </p:cNvCxnSpPr>
          <p:nvPr/>
        </p:nvCxnSpPr>
        <p:spPr>
          <a:xfrm>
            <a:off x="5358122" y="1762359"/>
            <a:ext cx="2" cy="215153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E2A6737-283B-00C8-A5A1-8847740DC992}"/>
              </a:ext>
            </a:extLst>
          </p:cNvPr>
          <p:cNvCxnSpPr>
            <a:cxnSpLocks/>
          </p:cNvCxnSpPr>
          <p:nvPr/>
        </p:nvCxnSpPr>
        <p:spPr>
          <a:xfrm>
            <a:off x="3646174" y="1762359"/>
            <a:ext cx="2" cy="215153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5EDF84E-61AF-3A76-C168-696B6A07400D}"/>
              </a:ext>
            </a:extLst>
          </p:cNvPr>
          <p:cNvCxnSpPr>
            <a:cxnSpLocks/>
          </p:cNvCxnSpPr>
          <p:nvPr/>
        </p:nvCxnSpPr>
        <p:spPr>
          <a:xfrm flipV="1">
            <a:off x="2769041" y="2247320"/>
            <a:ext cx="0" cy="3016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21FDF2D-4392-1954-D7D2-2AFFB80AF90D}"/>
              </a:ext>
            </a:extLst>
          </p:cNvPr>
          <p:cNvCxnSpPr>
            <a:cxnSpLocks/>
          </p:cNvCxnSpPr>
          <p:nvPr/>
        </p:nvCxnSpPr>
        <p:spPr>
          <a:xfrm>
            <a:off x="4502109" y="2292318"/>
            <a:ext cx="0" cy="2369329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CEF4EAE-234D-B708-8ABC-DA028F947D45}"/>
              </a:ext>
            </a:extLst>
          </p:cNvPr>
          <p:cNvCxnSpPr>
            <a:cxnSpLocks/>
          </p:cNvCxnSpPr>
          <p:nvPr/>
        </p:nvCxnSpPr>
        <p:spPr>
          <a:xfrm flipH="1" flipV="1">
            <a:off x="4490981" y="2273549"/>
            <a:ext cx="197221" cy="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CA3AC17-0C2B-84D4-6B78-D1C0A40F7916}"/>
              </a:ext>
            </a:extLst>
          </p:cNvPr>
          <p:cNvCxnSpPr>
            <a:cxnSpLocks/>
          </p:cNvCxnSpPr>
          <p:nvPr/>
        </p:nvCxnSpPr>
        <p:spPr>
          <a:xfrm flipH="1">
            <a:off x="4499720" y="4563915"/>
            <a:ext cx="457195" cy="8962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53">
            <a:extLst>
              <a:ext uri="{FF2B5EF4-FFF2-40B4-BE49-F238E27FC236}">
                <a16:creationId xmlns:a16="http://schemas.microsoft.com/office/drawing/2014/main" id="{74AD9A4F-9A43-67BF-D66F-0DD1A4CF21CF}"/>
              </a:ext>
            </a:extLst>
          </p:cNvPr>
          <p:cNvCxnSpPr>
            <a:cxnSpLocks/>
          </p:cNvCxnSpPr>
          <p:nvPr/>
        </p:nvCxnSpPr>
        <p:spPr>
          <a:xfrm flipH="1">
            <a:off x="4499720" y="2988520"/>
            <a:ext cx="432292" cy="479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53">
            <a:extLst>
              <a:ext uri="{FF2B5EF4-FFF2-40B4-BE49-F238E27FC236}">
                <a16:creationId xmlns:a16="http://schemas.microsoft.com/office/drawing/2014/main" id="{B9D85F63-D2C1-1454-32A9-BA33CD655BBB}"/>
              </a:ext>
            </a:extLst>
          </p:cNvPr>
          <p:cNvCxnSpPr>
            <a:cxnSpLocks/>
          </p:cNvCxnSpPr>
          <p:nvPr/>
        </p:nvCxnSpPr>
        <p:spPr>
          <a:xfrm flipH="1">
            <a:off x="4490981" y="3659120"/>
            <a:ext cx="432292" cy="479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itolo 1">
            <a:extLst>
              <a:ext uri="{FF2B5EF4-FFF2-40B4-BE49-F238E27FC236}">
                <a16:creationId xmlns:a16="http://schemas.microsoft.com/office/drawing/2014/main" id="{94690C5B-9C40-6401-270B-0CE575EE9B47}"/>
              </a:ext>
            </a:extLst>
          </p:cNvPr>
          <p:cNvSpPr txBox="1">
            <a:spLocks/>
          </p:cNvSpPr>
          <p:nvPr/>
        </p:nvSpPr>
        <p:spPr>
          <a:xfrm>
            <a:off x="1357307" y="3382832"/>
            <a:ext cx="1309549" cy="7461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200" dirty="0" err="1">
                <a:latin typeface="Calibri"/>
                <a:cs typeface="Calibri Light"/>
              </a:rPr>
              <a:t>Azienda</a:t>
            </a:r>
            <a:r>
              <a:rPr lang="de-DE" sz="1200" dirty="0">
                <a:latin typeface="Calibri"/>
                <a:cs typeface="Calibri Light"/>
              </a:rPr>
              <a:t> </a:t>
            </a:r>
            <a:r>
              <a:rPr lang="de-DE" sz="1200" dirty="0" err="1">
                <a:latin typeface="Calibri"/>
                <a:cs typeface="Calibri Light"/>
              </a:rPr>
              <a:t>speciale</a:t>
            </a:r>
            <a:r>
              <a:rPr lang="de-DE" sz="1200" dirty="0">
                <a:latin typeface="Calibri"/>
                <a:cs typeface="Calibri Light"/>
              </a:rPr>
              <a:t> </a:t>
            </a:r>
            <a:r>
              <a:rPr lang="de-DE" sz="1200" dirty="0" err="1">
                <a:latin typeface="Calibri"/>
                <a:cs typeface="Calibri Light"/>
              </a:rPr>
              <a:t>Consortile</a:t>
            </a:r>
            <a:r>
              <a:rPr lang="de-DE" sz="1200" dirty="0">
                <a:latin typeface="Calibri"/>
                <a:cs typeface="Calibri Light"/>
              </a:rPr>
              <a:t> CUBI 0,59%</a:t>
            </a:r>
          </a:p>
          <a:p>
            <a:endParaRPr lang="de-DE" sz="600" dirty="0">
              <a:latin typeface="Calibri"/>
              <a:cs typeface="Calibri Light"/>
            </a:endParaRPr>
          </a:p>
        </p:txBody>
      </p:sp>
      <p:cxnSp>
        <p:nvCxnSpPr>
          <p:cNvPr id="71" name="Straight Arrow Connector 43">
            <a:extLst>
              <a:ext uri="{FF2B5EF4-FFF2-40B4-BE49-F238E27FC236}">
                <a16:creationId xmlns:a16="http://schemas.microsoft.com/office/drawing/2014/main" id="{347EEB12-F20F-53BE-D43C-5D5EDD9926CF}"/>
              </a:ext>
            </a:extLst>
          </p:cNvPr>
          <p:cNvCxnSpPr>
            <a:cxnSpLocks/>
          </p:cNvCxnSpPr>
          <p:nvPr/>
        </p:nvCxnSpPr>
        <p:spPr>
          <a:xfrm flipH="1" flipV="1">
            <a:off x="1108816" y="3741836"/>
            <a:ext cx="241695" cy="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56">
            <a:extLst>
              <a:ext uri="{FF2B5EF4-FFF2-40B4-BE49-F238E27FC236}">
                <a16:creationId xmlns:a16="http://schemas.microsoft.com/office/drawing/2014/main" id="{AC70C40E-90E7-1081-D592-6085EA8E1194}"/>
              </a:ext>
            </a:extLst>
          </p:cNvPr>
          <p:cNvCxnSpPr>
            <a:cxnSpLocks/>
          </p:cNvCxnSpPr>
          <p:nvPr/>
        </p:nvCxnSpPr>
        <p:spPr>
          <a:xfrm flipH="1">
            <a:off x="7799106" y="3967245"/>
            <a:ext cx="168741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5839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046218BBE77542B68D5382476F4B43" ma:contentTypeVersion="18" ma:contentTypeDescription="Create a new document." ma:contentTypeScope="" ma:versionID="712f27a10d7222e07e4e2c14e07f3e71">
  <xsd:schema xmlns:xsd="http://www.w3.org/2001/XMLSchema" xmlns:xs="http://www.w3.org/2001/XMLSchema" xmlns:p="http://schemas.microsoft.com/office/2006/metadata/properties" xmlns:ns2="3b170686-19d1-47fb-8dc7-6370c162189b" xmlns:ns3="745531e3-fa8e-4cf7-a743-9c535d5ebd7a" targetNamespace="http://schemas.microsoft.com/office/2006/metadata/properties" ma:root="true" ma:fieldsID="0ab11aff4d9688a77e46945113e62d42" ns2:_="" ns3:_="">
    <xsd:import namespace="3b170686-19d1-47fb-8dc7-6370c162189b"/>
    <xsd:import namespace="745531e3-fa8e-4cf7-a743-9c535d5ebd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170686-19d1-47fb-8dc7-6370c16218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e6120b1-1963-451f-b9cf-d0a335ccdf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5531e3-fa8e-4cf7-a743-9c535d5ebd7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ad58d2c-3838-4ee5-a1d7-bc3c4acf40f8}" ma:internalName="TaxCatchAll" ma:showField="CatchAllData" ma:web="745531e3-fa8e-4cf7-a743-9c535d5ebd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5531e3-fa8e-4cf7-a743-9c535d5ebd7a" xsi:nil="true"/>
    <lcf76f155ced4ddcb4097134ff3c332f xmlns="3b170686-19d1-47fb-8dc7-6370c162189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FA6F9B2-8C0D-49DB-9BFC-5D6C0C1657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170686-19d1-47fb-8dc7-6370c162189b"/>
    <ds:schemaRef ds:uri="745531e3-fa8e-4cf7-a743-9c535d5ebd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3CE5EA-BA4B-4EB0-9E3B-478D068297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7A95B6-19FD-4647-AD82-A7BD5D954FF9}">
  <ds:schemaRefs>
    <ds:schemaRef ds:uri="3b170686-19d1-47fb-8dc7-6370c162189b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745531e3-fa8e-4cf7-a743-9c535d5ebd7a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94997301-064f-4df8-b9cf-b95a4fe5cfc7}" enabled="0" method="" siteId="{94997301-064f-4df8-b9cf-b95a4fe5cfc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Liliana Tiengo</dc:creator>
  <cp:lastModifiedBy>Liliana Tiengo</cp:lastModifiedBy>
  <cp:revision>411</cp:revision>
  <cp:lastPrinted>2024-09-24T11:52:48Z</cp:lastPrinted>
  <dcterms:created xsi:type="dcterms:W3CDTF">2022-09-29T09:50:05Z</dcterms:created>
  <dcterms:modified xsi:type="dcterms:W3CDTF">2024-09-30T14:57:04Z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0x0101004C046218BBE77542B68D5382476F4B43</vt:lpwstr>
  </property>
  <property fmtid="{D5CDD505-2E9C-101B-9397-08002B2CF9AE}" pid="3" name="MediaServiceImageTags">
    <vt:lpwstr/>
  </property>
</Properties>
</file>